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854700" cx="10375900"/>
  <p:notesSz cx="6858000" cy="9144000"/>
  <p:embeddedFontLst>
    <p:embeddedFont>
      <p:font typeface="Play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Poppins"/>
      <p:regular r:id="rId29"/>
      <p:bold r:id="rId30"/>
      <p:italic r:id="rId31"/>
      <p:boldItalic r:id="rId32"/>
    </p:embeddedFont>
    <p:embeddedFont>
      <p:font typeface="Atkinson Hyperlegible"/>
      <p:regular r:id="rId33"/>
      <p:bold r:id="rId34"/>
      <p:italic r:id="rId35"/>
      <p:boldItalic r:id="rId36"/>
    </p:embeddedFont>
    <p:embeddedFont>
      <p:font typeface="Noto Sans SC"/>
      <p:regular r:id="rId37"/>
      <p:bold r:id="rId38"/>
    </p:embeddedFont>
    <p:embeddedFont>
      <p:font typeface="Poppins Medium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3" roundtripDataSignature="AMtx7mivtSH6hAQhgbPzeETYtKKHaDAI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bold.fntdata"/><Relationship Id="rId20" Type="http://schemas.openxmlformats.org/officeDocument/2006/relationships/slide" Target="slides/slide15.xml"/><Relationship Id="rId42" Type="http://schemas.openxmlformats.org/officeDocument/2006/relationships/font" Target="fonts/PoppinsMedium-boldItalic.fntdata"/><Relationship Id="rId41" Type="http://schemas.openxmlformats.org/officeDocument/2006/relationships/font" Target="fonts/PoppinsMedium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font" Target="fonts/Play-bold.fntdata"/><Relationship Id="rId23" Type="http://schemas.openxmlformats.org/officeDocument/2006/relationships/font" Target="fonts/Pl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6.xml"/><Relationship Id="rId33" Type="http://schemas.openxmlformats.org/officeDocument/2006/relationships/font" Target="fonts/AtkinsonHyperlegible-regular.fntdata"/><Relationship Id="rId10" Type="http://schemas.openxmlformats.org/officeDocument/2006/relationships/slide" Target="slides/slide5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35" Type="http://schemas.openxmlformats.org/officeDocument/2006/relationships/font" Target="fonts/AtkinsonHyperlegible-italic.fntdata"/><Relationship Id="rId12" Type="http://schemas.openxmlformats.org/officeDocument/2006/relationships/slide" Target="slides/slide7.xml"/><Relationship Id="rId34" Type="http://schemas.openxmlformats.org/officeDocument/2006/relationships/font" Target="fonts/AtkinsonHyperlegible-bold.fntdata"/><Relationship Id="rId15" Type="http://schemas.openxmlformats.org/officeDocument/2006/relationships/slide" Target="slides/slide10.xml"/><Relationship Id="rId37" Type="http://schemas.openxmlformats.org/officeDocument/2006/relationships/font" Target="fonts/NotoSansSC-regular.fntdata"/><Relationship Id="rId14" Type="http://schemas.openxmlformats.org/officeDocument/2006/relationships/slide" Target="slides/slide9.xml"/><Relationship Id="rId36" Type="http://schemas.openxmlformats.org/officeDocument/2006/relationships/font" Target="fonts/AtkinsonHyperlegible-boldItalic.fntdata"/><Relationship Id="rId17" Type="http://schemas.openxmlformats.org/officeDocument/2006/relationships/slide" Target="slides/slide12.xml"/><Relationship Id="rId39" Type="http://schemas.openxmlformats.org/officeDocument/2006/relationships/font" Target="fonts/PoppinsMedium-regular.fntdata"/><Relationship Id="rId16" Type="http://schemas.openxmlformats.org/officeDocument/2006/relationships/slide" Target="slides/slide11.xml"/><Relationship Id="rId38" Type="http://schemas.openxmlformats.org/officeDocument/2006/relationships/font" Target="fonts/NotoSansSC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n-US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Tech-savvy educators</a:t>
            </a:r>
            <a:r>
              <a:rPr lang="en-US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 Those who are comfortable using technology in the classroom.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n-US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Tech-novice educators</a:t>
            </a:r>
            <a:r>
              <a:rPr lang="en-US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 Those who may feel intimidated by new tools like DALL·E.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n-US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Subject-specific educators</a:t>
            </a:r>
            <a:r>
              <a:rPr lang="en-US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 Teachers of art, history, science, etc., who might use DALL·E differently.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5.png"/><Relationship Id="rId8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10" Type="http://schemas.openxmlformats.org/officeDocument/2006/relationships/image" Target="../media/image44.jpg"/><Relationship Id="rId9" Type="http://schemas.openxmlformats.org/officeDocument/2006/relationships/image" Target="../media/image32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Relationship Id="rId7" Type="http://schemas.openxmlformats.org/officeDocument/2006/relationships/image" Target="../media/image43.png"/><Relationship Id="rId8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34.png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s://openai.com/chatgpt" TargetMode="External"/><Relationship Id="rId6" Type="http://schemas.openxmlformats.org/officeDocument/2006/relationships/hyperlink" Target="https://openai.com/chatgp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34.png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7.jp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10.png"/><Relationship Id="rId7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4.jpg"/><Relationship Id="rId6" Type="http://schemas.openxmlformats.org/officeDocument/2006/relationships/image" Target="../media/image3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-297700" y="654950"/>
            <a:ext cx="10363202" cy="58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/>
          <p:nvPr/>
        </p:nvSpPr>
        <p:spPr>
          <a:xfrm>
            <a:off x="3619500" y="749300"/>
            <a:ext cx="3098800" cy="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800475" y="1541400"/>
            <a:ext cx="8298900" cy="1417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2F1B12"/>
                </a:solidFill>
                <a:latin typeface="Poppins"/>
                <a:ea typeface="Poppins"/>
                <a:cs typeface="Poppins"/>
                <a:sym typeface="Poppins"/>
              </a:rPr>
              <a:t>Visual Storytelling with DALL.E AI: A Guide for K-12 Educators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257300" y="3340100"/>
            <a:ext cx="78232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F1B12"/>
                </a:solidFill>
                <a:latin typeface="Poppins"/>
                <a:ea typeface="Poppins"/>
                <a:cs typeface="Poppins"/>
                <a:sym typeface="Poppins"/>
              </a:rPr>
              <a:t>ETT 530: User-Centered Design of Instructional </a:t>
            </a:r>
            <a:r>
              <a:rPr lang="en-US" sz="2000">
                <a:solidFill>
                  <a:srgbClr val="2F1B12"/>
                </a:solidFill>
                <a:latin typeface="Poppins"/>
                <a:ea typeface="Poppins"/>
                <a:cs typeface="Poppins"/>
                <a:sym typeface="Poppins"/>
              </a:rPr>
              <a:t>Materials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038625" y="4022200"/>
            <a:ext cx="80418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2/16/25      by Faith Jebet Bitok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10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0"/>
          <p:cNvSpPr/>
          <p:nvPr/>
        </p:nvSpPr>
        <p:spPr>
          <a:xfrm>
            <a:off x="0" y="0"/>
            <a:ext cx="10363200" cy="5842000"/>
          </a:xfrm>
          <a:prstGeom prst="rect">
            <a:avLst/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10"/>
          <p:cNvPicPr preferRelativeResize="0"/>
          <p:nvPr/>
        </p:nvPicPr>
        <p:blipFill rotWithShape="1">
          <a:blip r:embed="rId4">
            <a:alphaModFix/>
          </a:blip>
          <a:srcRect b="0" l="14000" r="13999" t="0"/>
          <a:stretch/>
        </p:blipFill>
        <p:spPr>
          <a:xfrm>
            <a:off x="4356100" y="2616200"/>
            <a:ext cx="1778000" cy="31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0"/>
          <p:cNvSpPr txBox="1"/>
          <p:nvPr/>
        </p:nvSpPr>
        <p:spPr>
          <a:xfrm>
            <a:off x="723900" y="3175000"/>
            <a:ext cx="2959100" cy="838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create images representing themes from literature, enhancing comprehension and encouraging critical analysis of texts through visual interpretation.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 txBox="1"/>
          <p:nvPr/>
        </p:nvSpPr>
        <p:spPr>
          <a:xfrm>
            <a:off x="2781300" y="1536700"/>
            <a:ext cx="4546600" cy="647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Utilizing DALL-E AI, students visualize complex scientific processes, fostering deeper understanding and engagement with abstract concepts through creative representation.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68300" y="2616200"/>
            <a:ext cx="36703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Literary Visualization Projects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0"/>
          <p:cNvSpPr txBox="1"/>
          <p:nvPr/>
        </p:nvSpPr>
        <p:spPr>
          <a:xfrm>
            <a:off x="6731000" y="3175000"/>
            <a:ext cx="2959100" cy="838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research historical events and generate images, promoting research skills and critical thinking while connecting visuals to historical narratives.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0"/>
          <p:cNvSpPr txBox="1"/>
          <p:nvPr/>
        </p:nvSpPr>
        <p:spPr>
          <a:xfrm>
            <a:off x="6362700" y="2616200"/>
            <a:ext cx="36703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Historical Event Reconstruction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0"/>
          <p:cNvSpPr txBox="1"/>
          <p:nvPr/>
        </p:nvSpPr>
        <p:spPr>
          <a:xfrm>
            <a:off x="1968500" y="1181100"/>
            <a:ext cx="61976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Scientific Concept Illustrations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2501900" y="190500"/>
            <a:ext cx="5346700" cy="355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Student Projects Using DALL-E AI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11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1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63200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1"/>
          <p:cNvPicPr preferRelativeResize="0"/>
          <p:nvPr/>
        </p:nvPicPr>
        <p:blipFill rotWithShape="1">
          <a:blip r:embed="rId5">
            <a:alphaModFix/>
          </a:blip>
          <a:srcRect b="999" l="0" r="0" t="1000"/>
          <a:stretch/>
        </p:blipFill>
        <p:spPr>
          <a:xfrm>
            <a:off x="241300" y="1270000"/>
            <a:ext cx="3111500" cy="43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1"/>
          <p:cNvPicPr preferRelativeResize="0"/>
          <p:nvPr/>
        </p:nvPicPr>
        <p:blipFill rotWithShape="1">
          <a:blip r:embed="rId6">
            <a:alphaModFix/>
          </a:blip>
          <a:srcRect b="999" l="0" r="0" t="1000"/>
          <a:stretch/>
        </p:blipFill>
        <p:spPr>
          <a:xfrm>
            <a:off x="3619500" y="1270000"/>
            <a:ext cx="3111500" cy="43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1"/>
          <p:cNvPicPr preferRelativeResize="0"/>
          <p:nvPr/>
        </p:nvPicPr>
        <p:blipFill rotWithShape="1">
          <a:blip r:embed="rId5">
            <a:alphaModFix/>
          </a:blip>
          <a:srcRect b="999" l="0" r="0" t="1000"/>
          <a:stretch/>
        </p:blipFill>
        <p:spPr>
          <a:xfrm>
            <a:off x="6972300" y="1270000"/>
            <a:ext cx="3111500" cy="4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/>
          <p:nvPr/>
        </p:nvSpPr>
        <p:spPr>
          <a:xfrm>
            <a:off x="241300" y="1752600"/>
            <a:ext cx="0" cy="69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11"/>
          <p:cNvPicPr preferRelativeResize="0"/>
          <p:nvPr/>
        </p:nvPicPr>
        <p:blipFill rotWithShape="1">
          <a:blip r:embed="rId7">
            <a:alphaModFix/>
          </a:blip>
          <a:srcRect b="0" l="1000" r="999" t="0"/>
          <a:stretch/>
        </p:blipFill>
        <p:spPr>
          <a:xfrm>
            <a:off x="241300" y="1270000"/>
            <a:ext cx="3111500" cy="4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1"/>
          <p:cNvSpPr/>
          <p:nvPr/>
        </p:nvSpPr>
        <p:spPr>
          <a:xfrm>
            <a:off x="3619500" y="1752600"/>
            <a:ext cx="0" cy="69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11"/>
          <p:cNvPicPr preferRelativeResize="0"/>
          <p:nvPr/>
        </p:nvPicPr>
        <p:blipFill rotWithShape="1">
          <a:blip r:embed="rId8">
            <a:alphaModFix/>
          </a:blip>
          <a:srcRect b="0" l="1000" r="999" t="0"/>
          <a:stretch/>
        </p:blipFill>
        <p:spPr>
          <a:xfrm>
            <a:off x="3619500" y="1270000"/>
            <a:ext cx="3111500" cy="43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1"/>
          <p:cNvPicPr preferRelativeResize="0"/>
          <p:nvPr/>
        </p:nvPicPr>
        <p:blipFill rotWithShape="1">
          <a:blip r:embed="rId9">
            <a:alphaModFix/>
          </a:blip>
          <a:srcRect b="0" l="1000" r="999" t="0"/>
          <a:stretch/>
        </p:blipFill>
        <p:spPr>
          <a:xfrm>
            <a:off x="6972300" y="1270000"/>
            <a:ext cx="3111500" cy="4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1"/>
          <p:cNvSpPr txBox="1"/>
          <p:nvPr/>
        </p:nvSpPr>
        <p:spPr>
          <a:xfrm>
            <a:off x="762000" y="1854200"/>
            <a:ext cx="2070100" cy="469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1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1"/>
          <p:cNvSpPr txBox="1"/>
          <p:nvPr/>
        </p:nvSpPr>
        <p:spPr>
          <a:xfrm>
            <a:off x="241300" y="723900"/>
            <a:ext cx="9855200" cy="393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Teaching Responsible Use of AI Tools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1"/>
          <p:cNvSpPr txBox="1"/>
          <p:nvPr/>
        </p:nvSpPr>
        <p:spPr>
          <a:xfrm>
            <a:off x="762000" y="2501900"/>
            <a:ext cx="2070100" cy="406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Framework for Ethical Use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1"/>
          <p:cNvSpPr txBox="1"/>
          <p:nvPr/>
        </p:nvSpPr>
        <p:spPr>
          <a:xfrm>
            <a:off x="762000" y="3327400"/>
            <a:ext cx="2070100" cy="1879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Establish a comprehensive framework that guides students in understanding ethical implications and responsible practices when utilizing AI tools in educational settings.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1"/>
          <p:cNvSpPr txBox="1"/>
          <p:nvPr/>
        </p:nvSpPr>
        <p:spPr>
          <a:xfrm>
            <a:off x="4140200" y="1854200"/>
            <a:ext cx="2070100" cy="469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1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1"/>
          <p:cNvSpPr txBox="1"/>
          <p:nvPr/>
        </p:nvSpPr>
        <p:spPr>
          <a:xfrm>
            <a:off x="4140200" y="2501900"/>
            <a:ext cx="2070100" cy="406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Critical Thinking Development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1"/>
          <p:cNvSpPr txBox="1"/>
          <p:nvPr/>
        </p:nvSpPr>
        <p:spPr>
          <a:xfrm>
            <a:off x="4140200" y="3327400"/>
            <a:ext cx="2070100" cy="1676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Encourage students to develop critical thinking skills by analyzing AI outputs, fostering an environment where questioning and evaluation of technology is prioritized.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1"/>
          <p:cNvSpPr txBox="1"/>
          <p:nvPr/>
        </p:nvSpPr>
        <p:spPr>
          <a:xfrm>
            <a:off x="7493000" y="1854200"/>
            <a:ext cx="2070100" cy="469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1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1"/>
          <p:cNvSpPr txBox="1"/>
          <p:nvPr/>
        </p:nvSpPr>
        <p:spPr>
          <a:xfrm>
            <a:off x="7493000" y="2489200"/>
            <a:ext cx="2070100" cy="609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Community Engagement Initiatives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1"/>
          <p:cNvSpPr txBox="1"/>
          <p:nvPr/>
        </p:nvSpPr>
        <p:spPr>
          <a:xfrm>
            <a:off x="7493000" y="3314700"/>
            <a:ext cx="2070100" cy="1473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Implement community engagement initiatives that involve parents and local experts, promoting a broader understanding of responsible AI use beyond the classroom.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12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2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63200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2"/>
          <p:cNvPicPr preferRelativeResize="0"/>
          <p:nvPr/>
        </p:nvPicPr>
        <p:blipFill rotWithShape="1">
          <a:blip r:embed="rId5">
            <a:alphaModFix/>
          </a:blip>
          <a:srcRect b="999" l="0" r="0" t="1000"/>
          <a:stretch/>
        </p:blipFill>
        <p:spPr>
          <a:xfrm>
            <a:off x="0" y="0"/>
            <a:ext cx="10363200" cy="58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2"/>
          <p:cNvSpPr txBox="1"/>
          <p:nvPr/>
        </p:nvSpPr>
        <p:spPr>
          <a:xfrm>
            <a:off x="1346200" y="1257300"/>
            <a:ext cx="7645400" cy="3683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Section 3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2"/>
          <p:cNvSpPr txBox="1"/>
          <p:nvPr/>
        </p:nvSpPr>
        <p:spPr>
          <a:xfrm>
            <a:off x="1257300" y="1879600"/>
            <a:ext cx="7823200" cy="317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Best Practices for Educators Using DALL-E AI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2"/>
          <p:cNvSpPr txBox="1"/>
          <p:nvPr/>
        </p:nvSpPr>
        <p:spPr>
          <a:xfrm>
            <a:off x="1257300" y="1257300"/>
            <a:ext cx="7823200" cy="3683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Section 3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13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3"/>
          <p:cNvSpPr/>
          <p:nvPr/>
        </p:nvSpPr>
        <p:spPr>
          <a:xfrm>
            <a:off x="0" y="0"/>
            <a:ext cx="10363200" cy="5842000"/>
          </a:xfrm>
          <a:prstGeom prst="rect">
            <a:avLst/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13"/>
          <p:cNvPicPr preferRelativeResize="0"/>
          <p:nvPr/>
        </p:nvPicPr>
        <p:blipFill rotWithShape="1">
          <a:blip r:embed="rId4">
            <a:alphaModFix/>
          </a:blip>
          <a:srcRect b="0" l="1000" r="999" t="0"/>
          <a:stretch/>
        </p:blipFill>
        <p:spPr>
          <a:xfrm>
            <a:off x="3860800" y="2171700"/>
            <a:ext cx="100330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3"/>
          <p:cNvPicPr preferRelativeResize="0"/>
          <p:nvPr/>
        </p:nvPicPr>
        <p:blipFill rotWithShape="1">
          <a:blip r:embed="rId5">
            <a:alphaModFix/>
          </a:blip>
          <a:srcRect b="0" l="1000" r="999" t="0"/>
          <a:stretch/>
        </p:blipFill>
        <p:spPr>
          <a:xfrm>
            <a:off x="5156200" y="1612900"/>
            <a:ext cx="10033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3"/>
          <p:cNvSpPr txBox="1"/>
          <p:nvPr/>
        </p:nvSpPr>
        <p:spPr>
          <a:xfrm>
            <a:off x="6324600" y="2374900"/>
            <a:ext cx="3505200" cy="16891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Implementing a systematic approach to review and refine generated images allows educators to enhance visual quality, fostering a deeper understanding of the iterative nature of creative processes.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3"/>
          <p:cNvSpPr txBox="1"/>
          <p:nvPr/>
        </p:nvSpPr>
        <p:spPr>
          <a:xfrm>
            <a:off x="6324600" y="1625600"/>
            <a:ext cx="36322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Iterative Feedback Process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254000" y="3009900"/>
            <a:ext cx="3429000" cy="1409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Educators should focus on creating prompts that are not only specific but also contextually rich, ensuring that the AI captures the intended message and visual elements accurately.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254000" y="2336800"/>
            <a:ext cx="34290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Effective Prompt Crafting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3771900" y="2374900"/>
            <a:ext cx="1143000" cy="45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6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01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3"/>
          <p:cNvSpPr txBox="1"/>
          <p:nvPr/>
        </p:nvSpPr>
        <p:spPr>
          <a:xfrm>
            <a:off x="5092700" y="1828800"/>
            <a:ext cx="1143000" cy="45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6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02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3"/>
          <p:cNvSpPr txBox="1"/>
          <p:nvPr/>
        </p:nvSpPr>
        <p:spPr>
          <a:xfrm>
            <a:off x="508000" y="342900"/>
            <a:ext cx="9347200" cy="393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Maximizing Image Quality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14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4"/>
          <p:cNvSpPr/>
          <p:nvPr/>
        </p:nvSpPr>
        <p:spPr>
          <a:xfrm>
            <a:off x="0" y="0"/>
            <a:ext cx="10363200" cy="5842000"/>
          </a:xfrm>
          <a:prstGeom prst="rect">
            <a:avLst/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14"/>
          <p:cNvPicPr preferRelativeResize="0"/>
          <p:nvPr/>
        </p:nvPicPr>
        <p:blipFill rotWithShape="1">
          <a:blip r:embed="rId4">
            <a:alphaModFix/>
          </a:blip>
          <a:srcRect b="0" l="1000" r="999" t="0"/>
          <a:stretch/>
        </p:blipFill>
        <p:spPr>
          <a:xfrm>
            <a:off x="317500" y="1231900"/>
            <a:ext cx="30099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4"/>
          <p:cNvSpPr txBox="1"/>
          <p:nvPr/>
        </p:nvSpPr>
        <p:spPr>
          <a:xfrm>
            <a:off x="355600" y="1282700"/>
            <a:ext cx="2933700" cy="482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Encouraging Student Autonomy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14"/>
          <p:cNvPicPr preferRelativeResize="0"/>
          <p:nvPr/>
        </p:nvPicPr>
        <p:blipFill rotWithShape="1">
          <a:blip r:embed="rId5">
            <a:alphaModFix/>
          </a:blip>
          <a:srcRect b="0" l="32000" r="32000" t="0"/>
          <a:stretch/>
        </p:blipFill>
        <p:spPr>
          <a:xfrm>
            <a:off x="3517900" y="1460500"/>
            <a:ext cx="25400" cy="39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4"/>
          <p:cNvPicPr preferRelativeResize="0"/>
          <p:nvPr/>
        </p:nvPicPr>
        <p:blipFill rotWithShape="1">
          <a:blip r:embed="rId6">
            <a:alphaModFix/>
          </a:blip>
          <a:srcRect b="0" l="32000" r="32000" t="0"/>
          <a:stretch/>
        </p:blipFill>
        <p:spPr>
          <a:xfrm>
            <a:off x="6870700" y="1460500"/>
            <a:ext cx="25400" cy="39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4"/>
          <p:cNvPicPr preferRelativeResize="0"/>
          <p:nvPr/>
        </p:nvPicPr>
        <p:blipFill rotWithShape="1">
          <a:blip r:embed="rId7">
            <a:alphaModFix/>
          </a:blip>
          <a:srcRect b="0" l="1000" r="999" t="0"/>
          <a:stretch/>
        </p:blipFill>
        <p:spPr>
          <a:xfrm>
            <a:off x="3644900" y="1231900"/>
            <a:ext cx="30353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4"/>
          <p:cNvSpPr txBox="1"/>
          <p:nvPr/>
        </p:nvSpPr>
        <p:spPr>
          <a:xfrm>
            <a:off x="3683000" y="1282700"/>
            <a:ext cx="2959100" cy="482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Creating Safe Spaces for Ideas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14"/>
          <p:cNvPicPr preferRelativeResize="0"/>
          <p:nvPr/>
        </p:nvPicPr>
        <p:blipFill rotWithShape="1">
          <a:blip r:embed="rId8">
            <a:alphaModFix/>
          </a:blip>
          <a:srcRect b="999" l="0" r="0" t="1000"/>
          <a:stretch/>
        </p:blipFill>
        <p:spPr>
          <a:xfrm>
            <a:off x="317500" y="2032000"/>
            <a:ext cx="30226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4"/>
          <p:cNvPicPr preferRelativeResize="0"/>
          <p:nvPr/>
        </p:nvPicPr>
        <p:blipFill rotWithShape="1">
          <a:blip r:embed="rId9">
            <a:alphaModFix/>
          </a:blip>
          <a:srcRect b="999" l="0" r="0" t="1000"/>
          <a:stretch/>
        </p:blipFill>
        <p:spPr>
          <a:xfrm>
            <a:off x="3657600" y="2032000"/>
            <a:ext cx="30226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4"/>
          <p:cNvPicPr preferRelativeResize="0"/>
          <p:nvPr/>
        </p:nvPicPr>
        <p:blipFill rotWithShape="1">
          <a:blip r:embed="rId7">
            <a:alphaModFix/>
          </a:blip>
          <a:srcRect b="0" l="1000" r="999" t="0"/>
          <a:stretch/>
        </p:blipFill>
        <p:spPr>
          <a:xfrm>
            <a:off x="7112000" y="1231900"/>
            <a:ext cx="30353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4"/>
          <p:cNvSpPr txBox="1"/>
          <p:nvPr/>
        </p:nvSpPr>
        <p:spPr>
          <a:xfrm>
            <a:off x="7150100" y="1282700"/>
            <a:ext cx="29591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Utilizing Diverse Resources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14"/>
          <p:cNvPicPr preferRelativeResize="0"/>
          <p:nvPr/>
        </p:nvPicPr>
        <p:blipFill rotWithShape="1">
          <a:blip r:embed="rId10">
            <a:alphaModFix/>
          </a:blip>
          <a:srcRect b="10000" l="0" r="0" t="10000"/>
          <a:stretch/>
        </p:blipFill>
        <p:spPr>
          <a:xfrm>
            <a:off x="7124700" y="2032000"/>
            <a:ext cx="3022600" cy="1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4"/>
          <p:cNvSpPr txBox="1"/>
          <p:nvPr/>
        </p:nvSpPr>
        <p:spPr>
          <a:xfrm>
            <a:off x="406400" y="3797300"/>
            <a:ext cx="2832100" cy="1041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Allowing students to make choices in their projects fosters ownership and motivation, leading to more authentic creative expressions when utilizing DALL-E AI for visual storytelling.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4"/>
          <p:cNvSpPr txBox="1"/>
          <p:nvPr/>
        </p:nvSpPr>
        <p:spPr>
          <a:xfrm>
            <a:off x="3771900" y="3797300"/>
            <a:ext cx="2832100" cy="1041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Establishing an environment where students feel safe to share and critique ideas promotes risk-taking and innovation, essential for maximizing the creative potential of DALL-E AI.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4"/>
          <p:cNvSpPr txBox="1"/>
          <p:nvPr/>
        </p:nvSpPr>
        <p:spPr>
          <a:xfrm>
            <a:off x="7226300" y="3797300"/>
            <a:ext cx="2832100" cy="1041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Providing varied resources, such as art supplies and digital tools, alongside DALL-E AI, enhances creative exploration and supports students in expressing their unique perspectives effectively.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4"/>
          <p:cNvSpPr txBox="1"/>
          <p:nvPr/>
        </p:nvSpPr>
        <p:spPr>
          <a:xfrm>
            <a:off x="355600" y="304800"/>
            <a:ext cx="9474200" cy="381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Fostering a Creative Environment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15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5"/>
          <p:cNvSpPr/>
          <p:nvPr/>
        </p:nvSpPr>
        <p:spPr>
          <a:xfrm>
            <a:off x="0" y="0"/>
            <a:ext cx="10363200" cy="5842000"/>
          </a:xfrm>
          <a:prstGeom prst="rect">
            <a:avLst/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500" y="1435100"/>
            <a:ext cx="749300" cy="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5"/>
          <p:cNvSpPr txBox="1"/>
          <p:nvPr/>
        </p:nvSpPr>
        <p:spPr>
          <a:xfrm>
            <a:off x="1587500" y="1562100"/>
            <a:ext cx="749300" cy="431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7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6600" y="1397000"/>
            <a:ext cx="749300" cy="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5"/>
          <p:cNvSpPr txBox="1"/>
          <p:nvPr/>
        </p:nvSpPr>
        <p:spPr>
          <a:xfrm>
            <a:off x="4546600" y="1524000"/>
            <a:ext cx="749300" cy="431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7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69200" y="1409700"/>
            <a:ext cx="749300" cy="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5"/>
          <p:cNvSpPr txBox="1"/>
          <p:nvPr/>
        </p:nvSpPr>
        <p:spPr>
          <a:xfrm>
            <a:off x="7569200" y="1536700"/>
            <a:ext cx="749300" cy="431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7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15"/>
          <p:cNvPicPr preferRelativeResize="0"/>
          <p:nvPr/>
        </p:nvPicPr>
        <p:blipFill rotWithShape="1">
          <a:blip r:embed="rId7">
            <a:alphaModFix/>
          </a:blip>
          <a:srcRect b="5999" l="0" r="0" t="6000"/>
          <a:stretch/>
        </p:blipFill>
        <p:spPr>
          <a:xfrm flipH="1" rot="-9000000">
            <a:off x="2997200" y="1435100"/>
            <a:ext cx="10033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5"/>
          <p:cNvPicPr preferRelativeResize="0"/>
          <p:nvPr/>
        </p:nvPicPr>
        <p:blipFill rotWithShape="1">
          <a:blip r:embed="rId8">
            <a:alphaModFix/>
          </a:blip>
          <a:srcRect b="5999" l="0" r="0" t="6000"/>
          <a:stretch/>
        </p:blipFill>
        <p:spPr>
          <a:xfrm rot="-1919999">
            <a:off x="6121400" y="1574800"/>
            <a:ext cx="1003300" cy="2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5"/>
          <p:cNvSpPr txBox="1"/>
          <p:nvPr/>
        </p:nvSpPr>
        <p:spPr>
          <a:xfrm>
            <a:off x="241300" y="406400"/>
            <a:ext cx="9855200" cy="393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Resources and Support for Educators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5"/>
          <p:cNvSpPr txBox="1"/>
          <p:nvPr/>
        </p:nvSpPr>
        <p:spPr>
          <a:xfrm>
            <a:off x="495300" y="3581400"/>
            <a:ext cx="2946400" cy="1587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Implement ongoing training programs that focus on practical applications of DALL-E AI, ensuring educators are equipped with the latest skills and ethical considerations.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5"/>
          <p:cNvSpPr txBox="1"/>
          <p:nvPr/>
        </p:nvSpPr>
        <p:spPr>
          <a:xfrm>
            <a:off x="495300" y="2578100"/>
            <a:ext cx="2946400" cy="50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Tailored Professional Development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5"/>
          <p:cNvSpPr txBox="1"/>
          <p:nvPr/>
        </p:nvSpPr>
        <p:spPr>
          <a:xfrm>
            <a:off x="6616700" y="2578100"/>
            <a:ext cx="2946400" cy="50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Collaborative Online Communities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5"/>
          <p:cNvSpPr txBox="1"/>
          <p:nvPr/>
        </p:nvSpPr>
        <p:spPr>
          <a:xfrm>
            <a:off x="3568700" y="2578100"/>
            <a:ext cx="2946400" cy="50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Technology Accessibility Initiatives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5"/>
          <p:cNvSpPr txBox="1"/>
          <p:nvPr/>
        </p:nvSpPr>
        <p:spPr>
          <a:xfrm>
            <a:off x="3568700" y="3581400"/>
            <a:ext cx="2946400" cy="1587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Advocate for funding and resources to provide all students with access to necessary devices and software, enabling effective use of DALL-E AI in diverse classrooms.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5"/>
          <p:cNvSpPr txBox="1"/>
          <p:nvPr/>
        </p:nvSpPr>
        <p:spPr>
          <a:xfrm>
            <a:off x="6616700" y="3581400"/>
            <a:ext cx="2946400" cy="1587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Encourage participation in online forums and networks where educators can share experiences, resources, and strategies for integrating DALL-E AI into their teaching practices.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6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16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6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63200" cy="58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6"/>
          <p:cNvSpPr txBox="1"/>
          <p:nvPr/>
        </p:nvSpPr>
        <p:spPr>
          <a:xfrm>
            <a:off x="4406900" y="1460500"/>
            <a:ext cx="5219700" cy="431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Visual Storytelling with DALL-E AI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16"/>
          <p:cNvPicPr preferRelativeResize="0"/>
          <p:nvPr/>
        </p:nvPicPr>
        <p:blipFill rotWithShape="1">
          <a:blip r:embed="rId5">
            <a:alphaModFix/>
          </a:blip>
          <a:srcRect b="0" l="12999" r="13000" t="0"/>
          <a:stretch/>
        </p:blipFill>
        <p:spPr>
          <a:xfrm rot="-180000">
            <a:off x="546100" y="1257300"/>
            <a:ext cx="3416300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6"/>
          <p:cNvSpPr/>
          <p:nvPr/>
        </p:nvSpPr>
        <p:spPr>
          <a:xfrm>
            <a:off x="4406900" y="2654300"/>
            <a:ext cx="622300" cy="1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6"/>
          <p:cNvSpPr txBox="1"/>
          <p:nvPr/>
        </p:nvSpPr>
        <p:spPr>
          <a:xfrm>
            <a:off x="4406900" y="2743200"/>
            <a:ext cx="52197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Transformative Educational Tool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6"/>
          <p:cNvSpPr txBox="1"/>
          <p:nvPr/>
        </p:nvSpPr>
        <p:spPr>
          <a:xfrm>
            <a:off x="4406900" y="3492500"/>
            <a:ext cx="5219700" cy="1193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DALL-E AI revolutionizes visual storytelling in K-12 education by enabling students to create personalized images that enhance narrative comprehension, foster creativity, and facilitate deeper engagement with diverse subject matter through visual representation.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7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17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7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281150" y="6350"/>
            <a:ext cx="10363202" cy="58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7"/>
          <p:cNvSpPr txBox="1"/>
          <p:nvPr/>
        </p:nvSpPr>
        <p:spPr>
          <a:xfrm>
            <a:off x="928150" y="965875"/>
            <a:ext cx="7764000" cy="46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7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t/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17"/>
          <p:cNvSpPr txBox="1"/>
          <p:nvPr/>
        </p:nvSpPr>
        <p:spPr>
          <a:xfrm>
            <a:off x="760775" y="1435075"/>
            <a:ext cx="98835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OpenAI. (2025). </a:t>
            </a:r>
            <a:r>
              <a:rPr i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February 16 Version 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[Large language model]. ChatGPT.</a:t>
            </a:r>
            <a:r>
              <a:rPr lang="en-US" sz="21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2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https://openai.com/chatgpt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17"/>
          <p:cNvSpPr txBox="1"/>
          <p:nvPr/>
        </p:nvSpPr>
        <p:spPr>
          <a:xfrm>
            <a:off x="815075" y="2488038"/>
            <a:ext cx="977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OpenAI. (2025). A futuristic classroom with students learning interactively [AI-generated image]. DALL·E. https://openai.com/dall-e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63200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 b="999" l="0" r="0" t="1000"/>
          <a:stretch/>
        </p:blipFill>
        <p:spPr>
          <a:xfrm>
            <a:off x="0" y="0"/>
            <a:ext cx="10363200" cy="58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1346200" y="1257300"/>
            <a:ext cx="7645400" cy="3683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Section 1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257300" y="1879600"/>
            <a:ext cx="7823200" cy="317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Understanding DALL-E AI and Its Capabilities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257300" y="1257300"/>
            <a:ext cx="7823200" cy="3683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Section 1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63200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3300" y="1003300"/>
            <a:ext cx="3797300" cy="37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/>
          <p:nvPr/>
        </p:nvSpPr>
        <p:spPr>
          <a:xfrm>
            <a:off x="5435600" y="2654300"/>
            <a:ext cx="622300" cy="1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"/>
          <p:cNvSpPr txBox="1"/>
          <p:nvPr/>
        </p:nvSpPr>
        <p:spPr>
          <a:xfrm>
            <a:off x="5435600" y="2844800"/>
            <a:ext cx="44450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DALL-E AI Overview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5435600" y="3530600"/>
            <a:ext cx="4445000" cy="142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DALL-E AI is a cutting-edge generative model that transforms textual descriptions into high-quality images, enhancing creative expression and visual storytelling in K-12 education through interactive and iterative design processes.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5334000" y="1003300"/>
            <a:ext cx="4445000" cy="4191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It Is and How It Works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/>
          <p:nvPr/>
        </p:nvSpPr>
        <p:spPr>
          <a:xfrm>
            <a:off x="0" y="0"/>
            <a:ext cx="10363200" cy="5842000"/>
          </a:xfrm>
          <a:prstGeom prst="rect">
            <a:avLst/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500" y="1435100"/>
            <a:ext cx="749300" cy="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1587500" y="1562100"/>
            <a:ext cx="749300" cy="431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7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6600" y="1397000"/>
            <a:ext cx="749300" cy="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4546600" y="1524000"/>
            <a:ext cx="749300" cy="431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7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69200" y="1409700"/>
            <a:ext cx="749300" cy="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/>
        </p:nvSpPr>
        <p:spPr>
          <a:xfrm>
            <a:off x="7569200" y="1536700"/>
            <a:ext cx="749300" cy="431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7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4"/>
          <p:cNvPicPr preferRelativeResize="0"/>
          <p:nvPr/>
        </p:nvPicPr>
        <p:blipFill rotWithShape="1">
          <a:blip r:embed="rId7">
            <a:alphaModFix/>
          </a:blip>
          <a:srcRect b="5999" l="0" r="0" t="6000"/>
          <a:stretch/>
        </p:blipFill>
        <p:spPr>
          <a:xfrm flipH="1" rot="-9000000">
            <a:off x="2997200" y="1435100"/>
            <a:ext cx="10033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8">
            <a:alphaModFix/>
          </a:blip>
          <a:srcRect b="5999" l="0" r="0" t="6000"/>
          <a:stretch/>
        </p:blipFill>
        <p:spPr>
          <a:xfrm rot="-1919999">
            <a:off x="6121400" y="1574800"/>
            <a:ext cx="1003300" cy="2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/>
          <p:nvPr/>
        </p:nvSpPr>
        <p:spPr>
          <a:xfrm>
            <a:off x="241300" y="406400"/>
            <a:ext cx="9855200" cy="393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Text-to-Image Generation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495300" y="3581400"/>
            <a:ext cx="2946400" cy="1905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DALL-E AI empowers educators to create customized visual content, enhancing engagement and understanding of complex subjects through tailored imagery that resonates with students.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495300" y="2578100"/>
            <a:ext cx="29464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Innovative Learning Tool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6616700" y="2578100"/>
            <a:ext cx="29464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Diverse Learning Support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3568700" y="2578100"/>
            <a:ext cx="2946400" cy="50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Enhancing Student Interaction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3568700" y="3581400"/>
            <a:ext cx="2946400" cy="1587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By allowing students to visualize their ideas, DALL-E fosters active participation and collaboration, encouraging them to express their thoughts creatively and critically.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6616700" y="3581400"/>
            <a:ext cx="2946400" cy="1587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technology accommodates various learning styles, particularly benefiting visual learners and ELLs by providing clear, illustrative representations of abstract concepts.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5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"/>
          <p:cNvSpPr/>
          <p:nvPr/>
        </p:nvSpPr>
        <p:spPr>
          <a:xfrm>
            <a:off x="0" y="0"/>
            <a:ext cx="10363200" cy="5842000"/>
          </a:xfrm>
          <a:prstGeom prst="rect">
            <a:avLst/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 b="0" l="6000" r="5999" t="0"/>
          <a:stretch/>
        </p:blipFill>
        <p:spPr>
          <a:xfrm>
            <a:off x="368300" y="190500"/>
            <a:ext cx="3314700" cy="56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/>
          <p:cNvPicPr preferRelativeResize="0"/>
          <p:nvPr/>
        </p:nvPicPr>
        <p:blipFill rotWithShape="1">
          <a:blip r:embed="rId5">
            <a:alphaModFix/>
          </a:blip>
          <a:srcRect b="999" l="0" r="0" t="1000"/>
          <a:stretch/>
        </p:blipFill>
        <p:spPr>
          <a:xfrm>
            <a:off x="4114800" y="1282700"/>
            <a:ext cx="51816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"/>
          <p:cNvSpPr/>
          <p:nvPr/>
        </p:nvSpPr>
        <p:spPr>
          <a:xfrm>
            <a:off x="4356100" y="1587500"/>
            <a:ext cx="0" cy="1193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4406900" y="2857500"/>
            <a:ext cx="0" cy="1193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"/>
          <p:cNvSpPr/>
          <p:nvPr/>
        </p:nvSpPr>
        <p:spPr>
          <a:xfrm>
            <a:off x="4406900" y="4508500"/>
            <a:ext cx="0" cy="1193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4229100" y="190500"/>
            <a:ext cx="5346700" cy="355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Enhancing Visual Learning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4470400" y="1397000"/>
            <a:ext cx="4368800" cy="317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Transformative Learning Experience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4470400" y="1701800"/>
            <a:ext cx="4368800" cy="711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DALL-E AI enhances visual learning by creating tailored images that clarify complex concepts, making lessons more engaging and accessible for diverse learners.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5"/>
          <p:cNvPicPr preferRelativeResize="0"/>
          <p:nvPr/>
        </p:nvPicPr>
        <p:blipFill rotWithShape="1">
          <a:blip r:embed="rId6">
            <a:alphaModFix/>
          </a:blip>
          <a:srcRect b="999" l="0" r="0" t="1000"/>
          <a:stretch/>
        </p:blipFill>
        <p:spPr>
          <a:xfrm>
            <a:off x="4140200" y="2781300"/>
            <a:ext cx="5181600" cy="13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 txBox="1"/>
          <p:nvPr/>
        </p:nvSpPr>
        <p:spPr>
          <a:xfrm>
            <a:off x="4533900" y="2895600"/>
            <a:ext cx="4368800" cy="317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Interactive Engagement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4533900" y="3213100"/>
            <a:ext cx="4368800" cy="939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The use of DALL-E AI fosters an interactive classroom environment, encouraging students to visualize and articulate their ideas, thus promoting deeper understanding and collaboration.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5"/>
          <p:cNvPicPr preferRelativeResize="0"/>
          <p:nvPr/>
        </p:nvPicPr>
        <p:blipFill rotWithShape="1">
          <a:blip r:embed="rId7">
            <a:alphaModFix/>
          </a:blip>
          <a:srcRect b="999" l="0" r="0" t="1000"/>
          <a:stretch/>
        </p:blipFill>
        <p:spPr>
          <a:xfrm>
            <a:off x="4127500" y="4279900"/>
            <a:ext cx="51816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 txBox="1"/>
          <p:nvPr/>
        </p:nvSpPr>
        <p:spPr>
          <a:xfrm>
            <a:off x="4521200" y="4394200"/>
            <a:ext cx="4368800" cy="317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Support for Diverse Needs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4521200" y="4711700"/>
            <a:ext cx="4368800" cy="939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By providing visual representations, DALL-E AI caters to various learning styles, particularly benefiting visual learners and those with language barriers, enhancing overall educational outcomes.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6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/>
          <p:nvPr/>
        </p:nvSpPr>
        <p:spPr>
          <a:xfrm>
            <a:off x="0" y="0"/>
            <a:ext cx="10363200" cy="5842000"/>
          </a:xfrm>
          <a:prstGeom prst="rect">
            <a:avLst/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6"/>
          <p:cNvPicPr preferRelativeResize="0"/>
          <p:nvPr/>
        </p:nvPicPr>
        <p:blipFill rotWithShape="1">
          <a:blip r:embed="rId4">
            <a:alphaModFix/>
          </a:blip>
          <a:srcRect b="0" l="18000" r="18000" t="0"/>
          <a:stretch/>
        </p:blipFill>
        <p:spPr>
          <a:xfrm rot="5400000">
            <a:off x="457200" y="1104900"/>
            <a:ext cx="4432300" cy="45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 rotWithShape="1">
          <a:blip r:embed="rId5">
            <a:alphaModFix/>
          </a:blip>
          <a:srcRect b="0" l="18000" r="18000" t="0"/>
          <a:stretch/>
        </p:blipFill>
        <p:spPr>
          <a:xfrm rot="-5400000">
            <a:off x="5372100" y="1143000"/>
            <a:ext cx="4394200" cy="45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/>
          <p:cNvPicPr preferRelativeResize="0"/>
          <p:nvPr/>
        </p:nvPicPr>
        <p:blipFill rotWithShape="1">
          <a:blip r:embed="rId6">
            <a:alphaModFix/>
          </a:blip>
          <a:srcRect b="13000" l="0" r="0" t="12999"/>
          <a:stretch/>
        </p:blipFill>
        <p:spPr>
          <a:xfrm>
            <a:off x="1117600" y="2832100"/>
            <a:ext cx="34163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/>
          <p:cNvPicPr preferRelativeResize="0"/>
          <p:nvPr/>
        </p:nvPicPr>
        <p:blipFill rotWithShape="1">
          <a:blip r:embed="rId6">
            <a:alphaModFix/>
          </a:blip>
          <a:srcRect b="13000" l="0" r="0" t="12999"/>
          <a:stretch/>
        </p:blipFill>
        <p:spPr>
          <a:xfrm>
            <a:off x="5778500" y="2857500"/>
            <a:ext cx="34163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/>
          <p:cNvPicPr preferRelativeResize="0"/>
          <p:nvPr/>
        </p:nvPicPr>
        <p:blipFill rotWithShape="1">
          <a:blip r:embed="rId7">
            <a:alphaModFix/>
          </a:blip>
          <a:srcRect b="34000" l="0" r="0" t="33999"/>
          <a:stretch/>
        </p:blipFill>
        <p:spPr>
          <a:xfrm>
            <a:off x="647700" y="2146300"/>
            <a:ext cx="40132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"/>
          <p:cNvSpPr txBox="1"/>
          <p:nvPr/>
        </p:nvSpPr>
        <p:spPr>
          <a:xfrm>
            <a:off x="647700" y="635000"/>
            <a:ext cx="1397000" cy="149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3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402B2B"/>
                </a:solidFill>
                <a:latin typeface="Play"/>
                <a:ea typeface="Play"/>
                <a:cs typeface="Play"/>
                <a:sym typeface="Play"/>
              </a:rPr>
              <a:t>01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 txBox="1"/>
          <p:nvPr/>
        </p:nvSpPr>
        <p:spPr>
          <a:xfrm>
            <a:off x="5372100" y="635000"/>
            <a:ext cx="1371600" cy="149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3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402B2B"/>
                </a:solidFill>
                <a:latin typeface="Play"/>
                <a:ea typeface="Play"/>
                <a:cs typeface="Play"/>
                <a:sym typeface="Play"/>
              </a:rPr>
              <a:t>02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1117600" y="2908300"/>
            <a:ext cx="3048000" cy="1524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Educators must recognize that DALL-E may struggle with generating images that include text or complex concepts, necessitating careful prompt crafting to achieve desired outcomes.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6"/>
          <p:cNvSpPr txBox="1"/>
          <p:nvPr/>
        </p:nvSpPr>
        <p:spPr>
          <a:xfrm>
            <a:off x="5727700" y="2908300"/>
            <a:ext cx="3124200" cy="1524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Addressing biases in AI-generated images and ensuring equitable access to technology are crucial for educators to effectively integrate DALL-E into diverse learning environments.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/>
          <p:cNvSpPr txBox="1"/>
          <p:nvPr/>
        </p:nvSpPr>
        <p:spPr>
          <a:xfrm>
            <a:off x="1016000" y="2298700"/>
            <a:ext cx="33020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Limitations of AI Models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 txBox="1"/>
          <p:nvPr/>
        </p:nvSpPr>
        <p:spPr>
          <a:xfrm>
            <a:off x="5727700" y="2247900"/>
            <a:ext cx="3416300" cy="533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Ethical and Technical Considerations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 txBox="1"/>
          <p:nvPr/>
        </p:nvSpPr>
        <p:spPr>
          <a:xfrm>
            <a:off x="508000" y="342900"/>
            <a:ext cx="9347200" cy="393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Navigating Challenges in Image Generation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7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63200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7"/>
          <p:cNvPicPr preferRelativeResize="0"/>
          <p:nvPr/>
        </p:nvPicPr>
        <p:blipFill rotWithShape="1">
          <a:blip r:embed="rId5">
            <a:alphaModFix/>
          </a:blip>
          <a:srcRect b="999" l="0" r="0" t="1000"/>
          <a:stretch/>
        </p:blipFill>
        <p:spPr>
          <a:xfrm>
            <a:off x="0" y="0"/>
            <a:ext cx="10363200" cy="58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7"/>
          <p:cNvSpPr txBox="1"/>
          <p:nvPr/>
        </p:nvSpPr>
        <p:spPr>
          <a:xfrm>
            <a:off x="1346200" y="1257300"/>
            <a:ext cx="7645400" cy="3683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Section 2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 txBox="1"/>
          <p:nvPr/>
        </p:nvSpPr>
        <p:spPr>
          <a:xfrm>
            <a:off x="1257300" y="1879600"/>
            <a:ext cx="7823200" cy="317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Integrating DALL-E AI into K-12 Education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 txBox="1"/>
          <p:nvPr/>
        </p:nvSpPr>
        <p:spPr>
          <a:xfrm>
            <a:off x="1257300" y="1257300"/>
            <a:ext cx="7823200" cy="3683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Section 2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8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/>
          <p:nvPr/>
        </p:nvSpPr>
        <p:spPr>
          <a:xfrm>
            <a:off x="0" y="0"/>
            <a:ext cx="10388600" cy="5829300"/>
          </a:xfrm>
          <a:prstGeom prst="rect">
            <a:avLst/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8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317500" y="1231900"/>
            <a:ext cx="2882900" cy="16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8"/>
          <p:cNvSpPr txBox="1"/>
          <p:nvPr/>
        </p:nvSpPr>
        <p:spPr>
          <a:xfrm>
            <a:off x="342900" y="2971800"/>
            <a:ext cx="27686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Visual Narrative Creation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342900" y="3644900"/>
            <a:ext cx="2768600" cy="825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Utilize DALL-E AI to generate images that illustrate key scenes from literature, enhancing comprehension and discussion about characters, themes, and settings in the classroom.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1511300" y="254000"/>
            <a:ext cx="7086600" cy="381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Examples and Best Practices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 b="0" l="3999" r="4000" t="0"/>
          <a:stretch/>
        </p:blipFill>
        <p:spPr>
          <a:xfrm>
            <a:off x="3733800" y="1714500"/>
            <a:ext cx="2882900" cy="16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8"/>
          <p:cNvSpPr txBox="1"/>
          <p:nvPr/>
        </p:nvSpPr>
        <p:spPr>
          <a:xfrm>
            <a:off x="3771900" y="3467100"/>
            <a:ext cx="27686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Engagement through Art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"/>
          <p:cNvSpPr txBox="1"/>
          <p:nvPr/>
        </p:nvSpPr>
        <p:spPr>
          <a:xfrm>
            <a:off x="3771900" y="4089400"/>
            <a:ext cx="2768600" cy="977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Encourage students to create visual representations of abstract concepts in subjects like environmental science, fostering deeper engagement and critical thinking about sustainability and conservation.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8"/>
          <p:cNvPicPr preferRelativeResize="0"/>
          <p:nvPr/>
        </p:nvPicPr>
        <p:blipFill rotWithShape="1">
          <a:blip r:embed="rId6">
            <a:alphaModFix/>
          </a:blip>
          <a:srcRect b="999" l="0" r="0" t="1000"/>
          <a:stretch/>
        </p:blipFill>
        <p:spPr>
          <a:xfrm>
            <a:off x="7150100" y="1231900"/>
            <a:ext cx="2882900" cy="16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8"/>
          <p:cNvSpPr txBox="1"/>
          <p:nvPr/>
        </p:nvSpPr>
        <p:spPr>
          <a:xfrm>
            <a:off x="7188200" y="2997200"/>
            <a:ext cx="27686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Cross-Disciplinary Projects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8"/>
          <p:cNvSpPr txBox="1"/>
          <p:nvPr/>
        </p:nvSpPr>
        <p:spPr>
          <a:xfrm>
            <a:off x="7188200" y="3632200"/>
            <a:ext cx="2768600" cy="825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Design collaborative projects that integrate multiple subjects, allowing students to synthesize knowledge and creativity by visualizing concepts like sustainable city designs using DALL-E AI.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F2E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9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9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63200" cy="58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9"/>
          <p:cNvSpPr txBox="1"/>
          <p:nvPr/>
        </p:nvSpPr>
        <p:spPr>
          <a:xfrm>
            <a:off x="4406900" y="1460500"/>
            <a:ext cx="5219700" cy="431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Case Studies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80000">
            <a:off x="546100" y="1257300"/>
            <a:ext cx="3416300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"/>
          <p:cNvSpPr/>
          <p:nvPr/>
        </p:nvSpPr>
        <p:spPr>
          <a:xfrm>
            <a:off x="4406900" y="2654300"/>
            <a:ext cx="622300" cy="1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"/>
          <p:cNvSpPr txBox="1"/>
          <p:nvPr/>
        </p:nvSpPr>
        <p:spPr>
          <a:xfrm>
            <a:off x="4406900" y="2743200"/>
            <a:ext cx="52197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DALL-E in Language Arts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9"/>
          <p:cNvSpPr txBox="1"/>
          <p:nvPr/>
        </p:nvSpPr>
        <p:spPr>
          <a:xfrm>
            <a:off x="4406900" y="3492500"/>
            <a:ext cx="5219700" cy="1193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Implementing DALL-E in a third-grade classroom enhanced literacy skills among ELLs by allowing students to visualize their narratives, resulting in improved descriptive writing, increased motivation, and collaborative learning through image feedback.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